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notesMasterIdLst>
    <p:notesMasterId r:id="rId20"/>
  </p:notesMasterIdLst>
  <p:sldIdLst>
    <p:sldId id="256" r:id="rId2"/>
    <p:sldId id="265" r:id="rId3"/>
    <p:sldId id="276" r:id="rId4"/>
    <p:sldId id="278" r:id="rId5"/>
    <p:sldId id="266" r:id="rId6"/>
    <p:sldId id="258" r:id="rId7"/>
    <p:sldId id="269" r:id="rId8"/>
    <p:sldId id="270" r:id="rId9"/>
    <p:sldId id="271" r:id="rId10"/>
    <p:sldId id="272" r:id="rId11"/>
    <p:sldId id="273" r:id="rId12"/>
    <p:sldId id="263" r:id="rId13"/>
    <p:sldId id="274" r:id="rId14"/>
    <p:sldId id="259" r:id="rId15"/>
    <p:sldId id="261" r:id="rId16"/>
    <p:sldId id="277" r:id="rId17"/>
    <p:sldId id="275" r:id="rId18"/>
    <p:sldId id="264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65162" autoAdjust="0"/>
  </p:normalViewPr>
  <p:slideViewPr>
    <p:cSldViewPr snapToGrid="0">
      <p:cViewPr varScale="1">
        <p:scale>
          <a:sx n="87" d="100"/>
          <a:sy n="87" d="100"/>
        </p:scale>
        <p:origin x="456" y="125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19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19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B1648-FB51-4769-8B1C-A60682E7C4AE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19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19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04E37-DD21-4A85-A79C-FFCAD6B52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31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677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358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965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019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762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31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47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667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61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6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63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26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3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780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784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46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6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04E37-DD21-4A85-A79C-FFCAD6B5265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73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130F17-606F-46E6-9222-8CD2DAB51AFC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BAA84D-E9E7-4364-98DC-07A6BD2476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260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F17-606F-46E6-9222-8CD2DAB51AFC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A84D-E9E7-4364-98DC-07A6BD247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92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F17-606F-46E6-9222-8CD2DAB51AFC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A84D-E9E7-4364-98DC-07A6BD247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78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F17-606F-46E6-9222-8CD2DAB51AFC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A84D-E9E7-4364-98DC-07A6BD247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6130F17-606F-46E6-9222-8CD2DAB51AFC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BAA84D-E9E7-4364-98DC-07A6BD2476A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59434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F17-606F-46E6-9222-8CD2DAB51AFC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A84D-E9E7-4364-98DC-07A6BD247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111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F17-606F-46E6-9222-8CD2DAB51AFC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A84D-E9E7-4364-98DC-07A6BD247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0727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F17-606F-46E6-9222-8CD2DAB51AFC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A84D-E9E7-4364-98DC-07A6BD247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49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0F17-606F-46E6-9222-8CD2DAB51AFC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A84D-E9E7-4364-98DC-07A6BD247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872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6130F17-606F-46E6-9222-8CD2DAB51AFC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BAA84D-E9E7-4364-98DC-07A6BD2476A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53599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6130F17-606F-46E6-9222-8CD2DAB51AFC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BAA84D-E9E7-4364-98DC-07A6BD2476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2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130F17-606F-46E6-9222-8CD2DAB51AFC}" type="datetimeFigureOut">
              <a:rPr lang="en-GB" smtClean="0"/>
              <a:t>08/11/2017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BAA84D-E9E7-4364-98DC-07A6BD2476A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037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\\admin-s1\everyone\Curriculum%20Areas%20resources%20and%20info\literacy\Cracking%20Comprehension\Year%204\starther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272" y="1473231"/>
            <a:ext cx="10534918" cy="4121239"/>
          </a:xfrm>
        </p:spPr>
        <p:txBody>
          <a:bodyPr/>
          <a:lstStyle/>
          <a:p>
            <a:r>
              <a:rPr lang="en-GB" dirty="0" smtClean="0"/>
              <a:t>Welcome to our Reading Workshop</a:t>
            </a:r>
            <a:br>
              <a:rPr lang="en-GB" dirty="0" smtClean="0"/>
            </a:br>
            <a:r>
              <a:rPr lang="en-GB" sz="4000" dirty="0" smtClean="0"/>
              <a:t>Miss Hunter</a:t>
            </a:r>
            <a:br>
              <a:rPr lang="en-GB" sz="4000" dirty="0" smtClean="0"/>
            </a:br>
            <a:r>
              <a:rPr lang="en-GB" sz="4000" dirty="0" smtClean="0"/>
              <a:t>Mrs Leyland</a:t>
            </a:r>
            <a:endParaRPr lang="en-GB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8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31019" cy="149213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RIC - Developing comprehension skills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marissajumper.com/wp-content/uploads/2012/08/mjumper2_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51" y="1482816"/>
            <a:ext cx="10538006" cy="5179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loud 4"/>
          <p:cNvSpPr/>
          <p:nvPr/>
        </p:nvSpPr>
        <p:spPr>
          <a:xfrm rot="21328083">
            <a:off x="473983" y="1187132"/>
            <a:ext cx="4088674" cy="28184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Retrieve: </a:t>
            </a:r>
          </a:p>
          <a:p>
            <a:pPr algn="ctr"/>
            <a:r>
              <a:rPr lang="en-GB" sz="2800" dirty="0" smtClean="0"/>
              <a:t>What colour is the moon?</a:t>
            </a:r>
            <a:endParaRPr lang="en-GB" sz="2800" dirty="0"/>
          </a:p>
        </p:txBody>
      </p:sp>
      <p:sp>
        <p:nvSpPr>
          <p:cNvPr id="6" name="Cloud 5"/>
          <p:cNvSpPr/>
          <p:nvPr/>
        </p:nvSpPr>
        <p:spPr>
          <a:xfrm rot="709895">
            <a:off x="7693388" y="1187132"/>
            <a:ext cx="4088674" cy="2818402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Interpret: </a:t>
            </a:r>
          </a:p>
          <a:p>
            <a:pPr algn="ctr"/>
            <a:r>
              <a:rPr lang="en-GB" sz="2800" dirty="0" smtClean="0"/>
              <a:t>What season could it be?</a:t>
            </a:r>
            <a:endParaRPr lang="en-GB" sz="2800" dirty="0"/>
          </a:p>
        </p:txBody>
      </p:sp>
      <p:sp>
        <p:nvSpPr>
          <p:cNvPr id="7" name="Cloud 6"/>
          <p:cNvSpPr/>
          <p:nvPr/>
        </p:nvSpPr>
        <p:spPr>
          <a:xfrm rot="21328083">
            <a:off x="1658347" y="3978229"/>
            <a:ext cx="4088674" cy="2818402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Choice: </a:t>
            </a:r>
          </a:p>
          <a:p>
            <a:pPr algn="ctr"/>
            <a:r>
              <a:rPr lang="en-GB" sz="2800" dirty="0" smtClean="0"/>
              <a:t>Why has the artist mainly used dark colours?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739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60" y="4487964"/>
            <a:ext cx="2876550" cy="247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06732"/>
            <a:ext cx="4887865" cy="3069772"/>
          </a:xfrm>
        </p:spPr>
        <p:txBody>
          <a:bodyPr>
            <a:normAutofit fontScale="85000" lnSpcReduction="20000"/>
          </a:bodyPr>
          <a:lstStyle/>
          <a:p>
            <a:r>
              <a:rPr lang="en-GB" sz="4000" dirty="0" smtClean="0"/>
              <a:t>Practising the thinking skills needed for comprehension using a range of stimuli… pictures, videos, adverts, books covers, songs...</a:t>
            </a:r>
          </a:p>
          <a:p>
            <a:endParaRPr lang="en-GB" sz="4000" dirty="0"/>
          </a:p>
          <a:p>
            <a:endParaRPr lang="en-GB" sz="4000" dirty="0" smtClean="0"/>
          </a:p>
          <a:p>
            <a:endParaRPr lang="en-GB" sz="4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60" y="1197972"/>
            <a:ext cx="2876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60" y="2798172"/>
            <a:ext cx="2876550" cy="169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54033" y="4980811"/>
            <a:ext cx="4493623" cy="1697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Home Help:</a:t>
            </a:r>
          </a:p>
          <a:p>
            <a:pPr algn="ctr"/>
            <a:r>
              <a:rPr lang="en-GB" sz="2000" dirty="0" smtClean="0"/>
              <a:t>We encourage this sort of dialogue at home too, during day-to-day activities.</a:t>
            </a:r>
            <a:endParaRPr lang="en-GB" sz="2000" dirty="0"/>
          </a:p>
        </p:txBody>
      </p:sp>
      <p:pic>
        <p:nvPicPr>
          <p:cNvPr id="3074" name="Picture 2" descr="Image result for reading at ho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2" y="4487964"/>
            <a:ext cx="1214844" cy="1200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84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8355"/>
            <a:ext cx="5031556" cy="4351238"/>
          </a:xfrm>
        </p:spPr>
        <p:txBody>
          <a:bodyPr/>
          <a:lstStyle/>
          <a:p>
            <a:r>
              <a:rPr lang="en-GB" dirty="0" smtClean="0"/>
              <a:t>Demand for children to understand </a:t>
            </a:r>
            <a:r>
              <a:rPr lang="en-GB" dirty="0"/>
              <a:t>word </a:t>
            </a:r>
            <a:r>
              <a:rPr lang="en-GB" dirty="0" smtClean="0"/>
              <a:t>meaning: “find </a:t>
            </a:r>
            <a:r>
              <a:rPr lang="en-GB" dirty="0"/>
              <a:t>and copy</a:t>
            </a:r>
            <a:r>
              <a:rPr lang="en-GB" dirty="0" smtClean="0"/>
              <a:t>” type questions.</a:t>
            </a:r>
          </a:p>
          <a:p>
            <a:r>
              <a:rPr lang="en-GB" dirty="0" smtClean="0"/>
              <a:t>Word books – encourage a love of words and finding out meanings. It then filters into their vocabulary and their writing.</a:t>
            </a:r>
          </a:p>
          <a:p>
            <a:r>
              <a:rPr lang="en-GB" dirty="0" smtClean="0"/>
              <a:t>Dictionaries and Thesaurus skills</a:t>
            </a:r>
          </a:p>
          <a:p>
            <a:r>
              <a:rPr lang="en-GB" dirty="0" smtClean="0"/>
              <a:t>Also, developing strategies for finding out meaning when dictionaries aren’t available…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62">
            <a:off x="6289017" y="1627670"/>
            <a:ext cx="5031633" cy="391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54033" y="4980811"/>
            <a:ext cx="4493623" cy="1697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Home Help:</a:t>
            </a:r>
          </a:p>
          <a:p>
            <a:pPr algn="ctr"/>
            <a:r>
              <a:rPr lang="en-GB" sz="2000" dirty="0" smtClean="0"/>
              <a:t>Look up the meaning of unknown words and record in Reading Record.</a:t>
            </a:r>
            <a:endParaRPr lang="en-GB" sz="2000" dirty="0"/>
          </a:p>
        </p:txBody>
      </p:sp>
      <p:pic>
        <p:nvPicPr>
          <p:cNvPr id="6" name="Picture 2" descr="Image result for reading at 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2" y="4487964"/>
            <a:ext cx="1214844" cy="1200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537269" y="4993874"/>
            <a:ext cx="1084217" cy="107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words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528355"/>
            <a:ext cx="5031556" cy="4351238"/>
          </a:xfrm>
        </p:spPr>
        <p:txBody>
          <a:bodyPr/>
          <a:lstStyle/>
          <a:p>
            <a:r>
              <a:rPr lang="en-GB" dirty="0" smtClean="0"/>
              <a:t>Read within the text a couple of times…</a:t>
            </a:r>
          </a:p>
          <a:p>
            <a:r>
              <a:rPr lang="en-GB" dirty="0" smtClean="0"/>
              <a:t>Is it a positive or negative word?</a:t>
            </a:r>
          </a:p>
          <a:p>
            <a:r>
              <a:rPr lang="en-GB" dirty="0" smtClean="0"/>
              <a:t>Do you know the meaning of other words around it?</a:t>
            </a:r>
          </a:p>
          <a:p>
            <a:r>
              <a:rPr lang="en-GB" dirty="0" smtClean="0"/>
              <a:t>Can you get an idea of what the words means even though you may not know exactly?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62">
            <a:off x="6289017" y="1627670"/>
            <a:ext cx="5031633" cy="391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54033" y="4980811"/>
            <a:ext cx="4493623" cy="1697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Home Help:</a:t>
            </a:r>
          </a:p>
          <a:p>
            <a:pPr algn="ctr"/>
            <a:r>
              <a:rPr lang="en-GB" sz="2000" dirty="0" smtClean="0"/>
              <a:t>Encourage your child to use the strategies above when they are unsure of a words meaning. </a:t>
            </a:r>
            <a:endParaRPr lang="en-GB" sz="2000" dirty="0"/>
          </a:p>
        </p:txBody>
      </p:sp>
      <p:pic>
        <p:nvPicPr>
          <p:cNvPr id="6" name="Picture 2" descr="Image result for reading at 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692" y="4487964"/>
            <a:ext cx="1214844" cy="1200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7537269" y="4993874"/>
            <a:ext cx="1084217" cy="107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70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have a go!</a:t>
            </a:r>
            <a:endParaRPr lang="en-GB" dirty="0"/>
          </a:p>
        </p:txBody>
      </p:sp>
      <p:pic>
        <p:nvPicPr>
          <p:cNvPr id="1026" name="Picture 2" descr="Image result for gangster granny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538" y="1708372"/>
            <a:ext cx="4158847" cy="415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 I get my child motivated to read?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1930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+mj-lt"/>
              </a:rPr>
              <a:t>Enthusiasm</a:t>
            </a:r>
            <a:r>
              <a:rPr lang="en-GB" dirty="0" smtClean="0"/>
              <a:t> - going to choose books together from the Library, book shop or online.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- reading the blurb together and pointing out exciting/interesting parts.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latin typeface="Arial Rounded MT Bold" panose="020F0704030504030204" pitchFamily="34" charset="0"/>
              </a:rPr>
              <a:t>Book suggestions </a:t>
            </a:r>
            <a:r>
              <a:rPr lang="en-GB" dirty="0" smtClean="0"/>
              <a:t>- please find some recommended books on your handout.</a:t>
            </a:r>
          </a:p>
          <a:p>
            <a:endParaRPr lang="en-GB" dirty="0"/>
          </a:p>
          <a:p>
            <a:r>
              <a:rPr lang="en-GB" dirty="0" smtClean="0">
                <a:latin typeface="Comic Sans MS" panose="030F0702030302020204" pitchFamily="66" charset="0"/>
                <a:cs typeface="FrankRuehl" panose="020E0503060101010101" pitchFamily="34" charset="-79"/>
              </a:rPr>
              <a:t>Engaging discussion </a:t>
            </a:r>
            <a:r>
              <a:rPr lang="en-GB" dirty="0" smtClean="0"/>
              <a:t>- point out parts that you’re enjoying.</a:t>
            </a:r>
          </a:p>
          <a:p>
            <a:endParaRPr lang="en-GB" dirty="0"/>
          </a:p>
          <a:p>
            <a:r>
              <a:rPr lang="en-GB" dirty="0" smtClean="0">
                <a:latin typeface="Arial Black" panose="020B0A04020102020204" pitchFamily="34" charset="0"/>
              </a:rPr>
              <a:t>Positive routine </a:t>
            </a:r>
            <a:r>
              <a:rPr lang="en-GB" dirty="0" smtClean="0"/>
              <a:t>- comfy, quiet place, 1:1 time. </a:t>
            </a:r>
          </a:p>
          <a:p>
            <a:endParaRPr lang="en-GB" dirty="0"/>
          </a:p>
          <a:p>
            <a:r>
              <a:rPr lang="en-GB" sz="1600" dirty="0" smtClean="0">
                <a:latin typeface="Goudy Stout" panose="0202090407030B020401" pitchFamily="18" charset="0"/>
              </a:rPr>
              <a:t>Interviews/films</a:t>
            </a:r>
            <a:r>
              <a:rPr lang="en-GB" dirty="0" smtClean="0"/>
              <a:t> – is there an author interview or a film version of a children’s book?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AutoShape 4" descr="Image result for lap quote reading"/>
          <p:cNvSpPr>
            <a:spLocks noChangeAspect="1" noChangeArrowheads="1"/>
          </p:cNvSpPr>
          <p:nvPr/>
        </p:nvSpPr>
        <p:spPr bwMode="auto">
          <a:xfrm>
            <a:off x="6188439" y="338649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Image result for lap quote rea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9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authors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955038"/>
              </p:ext>
            </p:extLst>
          </p:nvPr>
        </p:nvGraphicFramePr>
        <p:xfrm>
          <a:off x="1431235" y="1133063"/>
          <a:ext cx="9601200" cy="5564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3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1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03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u="wavy" dirty="0">
                          <a:effectLst/>
                        </a:rPr>
                        <a:t>Year 3/4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u="wavy">
                          <a:effectLst/>
                        </a:rPr>
                        <a:t>Year 5/6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u="wavy">
                          <a:effectLst/>
                        </a:rPr>
                        <a:t>Authors like Anne Fine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u="wavy">
                          <a:effectLst/>
                        </a:rPr>
                        <a:t>Authors like Anthony Horowitz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u="wavy">
                          <a:effectLst/>
                        </a:rPr>
                        <a:t>Authors like JK Rowling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44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Nigel Hinton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Berlie Doherty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Francesca Simon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Roald Dahl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Gillian Cross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Clive King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Dick King Smith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Jill Murphy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Philippa Pearce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Cressida Cowell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Ted Hughes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Emily Gravett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Jenny Nimmo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Berlie Doherty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Michael Morpurgo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Shaun Tan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RJ Palacio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Philip Pullman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Eva Ibbotson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Frank Cottrell Boyce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Louis Sacher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CS Lewis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David Almond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David Walliams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Philip Ridley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Grace Nichols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Geraldine McCaughrean</a:t>
                      </a:r>
                      <a:endParaRPr lang="en-GB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Jacqueline Wilson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Dick King Smith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Cathy Cassidy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Sarah Singleton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Adele Geras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Malorie Blackman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Michael Morpurgo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Charlie Higson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Robert Muchamore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Eleanor Up dale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Philip Reeve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Joe Craig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Marcus Sedgewick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Jill Murphy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Eva Ibbotson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Diane Wynne Jones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Darren Shan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Ursula K Le </a:t>
                      </a:r>
                      <a:r>
                        <a:rPr lang="en-GB" sz="1600" dirty="0" err="1">
                          <a:effectLst/>
                        </a:rPr>
                        <a:t>Guin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Jenny </a:t>
                      </a:r>
                      <a:r>
                        <a:rPr lang="en-GB" sz="1600" dirty="0" err="1">
                          <a:effectLst/>
                        </a:rPr>
                        <a:t>Nimmo</a:t>
                      </a:r>
                      <a:endParaRPr lang="en-GB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Duncan Pile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Nigel Hinton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://www.thecorelearningcenter.com/uploads/1/4/2/3/14233772/633378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662" y="0"/>
            <a:ext cx="5513704" cy="779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7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is the secret?</a:t>
            </a:r>
            <a:endParaRPr lang="en-GB" dirty="0"/>
          </a:p>
        </p:txBody>
      </p:sp>
      <p:pic>
        <p:nvPicPr>
          <p:cNvPr id="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49" y="1223493"/>
            <a:ext cx="5506836" cy="550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0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Image result for reading quo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382385"/>
            <a:ext cx="10178322" cy="5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6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at </a:t>
            </a:r>
            <a:r>
              <a:rPr lang="en-GB" dirty="0" err="1" smtClean="0"/>
              <a:t>st.</a:t>
            </a:r>
            <a:r>
              <a:rPr lang="en-GB" dirty="0" smtClean="0"/>
              <a:t> joseph’s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279037"/>
              </p:ext>
            </p:extLst>
          </p:nvPr>
        </p:nvGraphicFramePr>
        <p:xfrm>
          <a:off x="1394460" y="1277149"/>
          <a:ext cx="5868670" cy="5327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8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Questioner</a:t>
                      </a:r>
                      <a:r>
                        <a:rPr lang="en-GB" sz="1600" dirty="0">
                          <a:effectLst/>
                        </a:rPr>
                        <a:t>:  Who… What… When… Where… Why… How… What if… 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Questions linked to the events, characters, theme, word meaning.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Clarifier:</a:t>
                      </a:r>
                      <a:r>
                        <a:rPr lang="en-GB" sz="1600" dirty="0">
                          <a:effectLst/>
                        </a:rPr>
                        <a:t> Check understanding… Check word meaning… Check phrase meaning… Check links and connections within the story…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Actively engage with all parts of the text.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>
                          <a:effectLst/>
                        </a:rPr>
                        <a:t>Summariser:</a:t>
                      </a:r>
                      <a:r>
                        <a:rPr lang="en-GB" sz="1100">
                          <a:effectLst/>
                        </a:rPr>
                        <a:t> </a:t>
                      </a:r>
                      <a:r>
                        <a:rPr lang="en-GB" sz="1600">
                          <a:effectLst/>
                        </a:rPr>
                        <a:t>The most important ideas are … The main idea is … 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This part was about … First, ….. Next, …. Then, … This story takes place in … The main characters are … The problem of the story is …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Using own words to describe and discuss main ideas and themes.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u="sng" dirty="0">
                          <a:effectLst/>
                        </a:rPr>
                        <a:t>Predictor:</a:t>
                      </a:r>
                      <a:r>
                        <a:rPr lang="en-GB" sz="1600" dirty="0">
                          <a:effectLst/>
                        </a:rPr>
                        <a:t> I think …. I’ll bet… I wonder if … I imagine … I suppose … 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 predict … I think this text will be about…</a:t>
                      </a: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Using evidence in the text or illustrations, make predictions. 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7498080" y="1149532"/>
            <a:ext cx="3892731" cy="2586445"/>
          </a:xfrm>
          <a:prstGeom prst="horizontalScrol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Roles we take when we read. </a:t>
            </a:r>
            <a:endParaRPr lang="en-GB" sz="3200" dirty="0"/>
          </a:p>
        </p:txBody>
      </p:sp>
      <p:sp>
        <p:nvSpPr>
          <p:cNvPr id="6" name="AutoShape 2" descr="Image result for question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348">
            <a:off x="9712314" y="3618413"/>
            <a:ext cx="1825588" cy="121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 descr="Image result for ti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0046">
            <a:off x="8041008" y="3832076"/>
            <a:ext cx="1228850" cy="120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Image result for predic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644">
            <a:off x="9406735" y="5137293"/>
            <a:ext cx="2187114" cy="14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summ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2091">
            <a:off x="7498079" y="5311558"/>
            <a:ext cx="1666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8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 at St joseph’s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7535"/>
          <a:stretch/>
        </p:blipFill>
        <p:spPr>
          <a:xfrm>
            <a:off x="212942" y="1128451"/>
            <a:ext cx="6127897" cy="2521194"/>
          </a:xfrm>
          <a:prstGeom prst="rect">
            <a:avLst/>
          </a:prstGeom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3"/>
          <a:srcRect t="31005" r="852"/>
          <a:stretch/>
        </p:blipFill>
        <p:spPr>
          <a:xfrm>
            <a:off x="5810123" y="1635978"/>
            <a:ext cx="6139245" cy="541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Children are made readers in the laps of their parents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GB" sz="2800" dirty="0" smtClean="0"/>
              <a:t>A stronger relationship</a:t>
            </a:r>
          </a:p>
          <a:p>
            <a:pPr marL="457200" indent="-457200">
              <a:buAutoNum type="arabicPeriod"/>
            </a:pPr>
            <a:r>
              <a:rPr lang="en-GB" sz="2800" dirty="0" smtClean="0"/>
              <a:t>Academic excellence overall</a:t>
            </a:r>
          </a:p>
          <a:p>
            <a:pPr marL="457200" indent="-457200">
              <a:buAutoNum type="arabicPeriod"/>
            </a:pPr>
            <a:r>
              <a:rPr lang="en-GB" sz="2800" dirty="0" smtClean="0"/>
              <a:t>Speech skills</a:t>
            </a:r>
          </a:p>
          <a:p>
            <a:pPr marL="457200" indent="-457200">
              <a:buAutoNum type="arabicPeriod"/>
            </a:pPr>
            <a:r>
              <a:rPr lang="en-GB" sz="2800" dirty="0" smtClean="0"/>
              <a:t>Communication skills</a:t>
            </a:r>
          </a:p>
          <a:p>
            <a:pPr marL="457200" indent="-457200">
              <a:buAutoNum type="arabicPeriod"/>
            </a:pPr>
            <a:r>
              <a:rPr lang="en-GB" sz="2800" dirty="0" smtClean="0"/>
              <a:t>Uncovering new language</a:t>
            </a:r>
          </a:p>
          <a:p>
            <a:pPr marL="457200" indent="-457200">
              <a:buAutoNum type="arabicPeriod"/>
            </a:pPr>
            <a:r>
              <a:rPr lang="en-GB" sz="2800" dirty="0" smtClean="0"/>
              <a:t>Logical thinking and abstract ideas</a:t>
            </a:r>
          </a:p>
          <a:p>
            <a:pPr marL="457200" indent="-457200">
              <a:buAutoNum type="arabicPeriod"/>
            </a:pPr>
            <a:r>
              <a:rPr lang="en-GB" sz="2800" dirty="0" smtClean="0"/>
              <a:t>The knowledge that reading is fun!</a:t>
            </a:r>
            <a:endParaRPr lang="en-GB" sz="2800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381" y="2753235"/>
            <a:ext cx="2064729" cy="26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1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818" y="4588625"/>
            <a:ext cx="2634708" cy="226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06731"/>
            <a:ext cx="4887865" cy="4454435"/>
          </a:xfrm>
        </p:spPr>
        <p:txBody>
          <a:bodyPr>
            <a:normAutofit fontScale="62500" lnSpcReduction="20000"/>
          </a:bodyPr>
          <a:lstStyle/>
          <a:p>
            <a:r>
              <a:rPr lang="en-GB" sz="4000" dirty="0" smtClean="0"/>
              <a:t>Picking out the answer</a:t>
            </a:r>
          </a:p>
          <a:p>
            <a:endParaRPr lang="en-GB" sz="4000" dirty="0" smtClean="0"/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 smtClean="0"/>
              <a:t>Making inferences based on what you’ve read or seen – “reading in between the lines.”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 smtClean="0"/>
          </a:p>
          <a:p>
            <a:r>
              <a:rPr lang="en-GB" sz="4000" dirty="0" smtClean="0"/>
              <a:t>Stepping into the author/creators shoes to consider why they made a certain choice</a:t>
            </a:r>
            <a:endParaRPr lang="en-GB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68" y="900283"/>
            <a:ext cx="28765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39" y="2694897"/>
            <a:ext cx="2876550" cy="169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31019" cy="149213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RIC - Developing comprehension skills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marissajumper.com/wp-content/uploads/2012/08/mjumper2_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51" y="1482816"/>
            <a:ext cx="10538006" cy="5179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4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31019" cy="149213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RIC - Developing comprehension skills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marissajumper.com/wp-content/uploads/2012/08/mjumper2_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51" y="1482816"/>
            <a:ext cx="10538006" cy="5179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loud 4"/>
          <p:cNvSpPr/>
          <p:nvPr/>
        </p:nvSpPr>
        <p:spPr>
          <a:xfrm rot="21328083">
            <a:off x="473983" y="1187132"/>
            <a:ext cx="4088674" cy="28184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Retrieve: </a:t>
            </a:r>
          </a:p>
          <a:p>
            <a:pPr algn="ctr"/>
            <a:r>
              <a:rPr lang="en-GB" sz="2800" dirty="0" smtClean="0"/>
              <a:t>What colour is the moon?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58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31019" cy="149213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RIC - Developing comprehension skills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ttp://marissajumper.com/wp-content/uploads/2012/08/mjumper2_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51" y="1482816"/>
            <a:ext cx="10538006" cy="5179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loud 4"/>
          <p:cNvSpPr/>
          <p:nvPr/>
        </p:nvSpPr>
        <p:spPr>
          <a:xfrm rot="21328083">
            <a:off x="473983" y="1187132"/>
            <a:ext cx="4088674" cy="281840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Retrieve: </a:t>
            </a:r>
          </a:p>
          <a:p>
            <a:pPr algn="ctr"/>
            <a:r>
              <a:rPr lang="en-GB" sz="2800" dirty="0" smtClean="0"/>
              <a:t>What colour is the moon?</a:t>
            </a:r>
            <a:endParaRPr lang="en-GB" sz="2800" dirty="0"/>
          </a:p>
        </p:txBody>
      </p:sp>
      <p:sp>
        <p:nvSpPr>
          <p:cNvPr id="6" name="Cloud 5"/>
          <p:cNvSpPr/>
          <p:nvPr/>
        </p:nvSpPr>
        <p:spPr>
          <a:xfrm rot="709895">
            <a:off x="7693388" y="1187132"/>
            <a:ext cx="4088674" cy="2818402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Interpret: </a:t>
            </a:r>
          </a:p>
          <a:p>
            <a:pPr algn="ctr"/>
            <a:r>
              <a:rPr lang="en-GB" sz="2800" dirty="0" smtClean="0"/>
              <a:t>What season could it be?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55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739</Words>
  <Application>Microsoft Office PowerPoint</Application>
  <PresentationFormat>Widescreen</PresentationFormat>
  <Paragraphs>150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Arial Rounded MT Bold</vt:lpstr>
      <vt:lpstr>Calibri</vt:lpstr>
      <vt:lpstr>Comic Sans MS</vt:lpstr>
      <vt:lpstr>FrankRuehl</vt:lpstr>
      <vt:lpstr>Gill Sans MT</vt:lpstr>
      <vt:lpstr>Goudy Stout</vt:lpstr>
      <vt:lpstr>Impact</vt:lpstr>
      <vt:lpstr>Times New Roman</vt:lpstr>
      <vt:lpstr>Badge</vt:lpstr>
      <vt:lpstr>Welcome to our Reading Workshop Miss Hunter Mrs Leyland</vt:lpstr>
      <vt:lpstr>PowerPoint Presentation</vt:lpstr>
      <vt:lpstr>Reading at st. joseph’s</vt:lpstr>
      <vt:lpstr>Reading at St joseph’s</vt:lpstr>
      <vt:lpstr>Children are made readers in the laps of their parents</vt:lpstr>
      <vt:lpstr>Ric</vt:lpstr>
      <vt:lpstr>RIC - Developing comprehension skills</vt:lpstr>
      <vt:lpstr>RIC - Developing comprehension skills</vt:lpstr>
      <vt:lpstr>RIC - Developing comprehension skills</vt:lpstr>
      <vt:lpstr>RIC - Developing comprehension skills</vt:lpstr>
      <vt:lpstr>Ric</vt:lpstr>
      <vt:lpstr>Understanding words</vt:lpstr>
      <vt:lpstr>Understanding words</vt:lpstr>
      <vt:lpstr>Let’s have a go!</vt:lpstr>
      <vt:lpstr>How do I get my child motivated to read?</vt:lpstr>
      <vt:lpstr>authors</vt:lpstr>
      <vt:lpstr>PowerPoint Presentation</vt:lpstr>
      <vt:lpstr>So what is the secret?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Workshop</dc:title>
  <dc:creator>Sophie Mundy</dc:creator>
  <cp:lastModifiedBy>Theresa Kenefick</cp:lastModifiedBy>
  <cp:revision>37</cp:revision>
  <cp:lastPrinted>2017-11-08T17:46:13Z</cp:lastPrinted>
  <dcterms:created xsi:type="dcterms:W3CDTF">2017-10-17T14:36:54Z</dcterms:created>
  <dcterms:modified xsi:type="dcterms:W3CDTF">2017-11-08T17:46:58Z</dcterms:modified>
</cp:coreProperties>
</file>